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1" r:id="rId2"/>
    <p:sldId id="258" r:id="rId3"/>
    <p:sldId id="262" r:id="rId4"/>
    <p:sldId id="263" r:id="rId5"/>
    <p:sldId id="259" r:id="rId6"/>
    <p:sldId id="264" r:id="rId7"/>
    <p:sldId id="265" r:id="rId8"/>
    <p:sldId id="266" r:id="rId9"/>
    <p:sldId id="267" r:id="rId10"/>
    <p:sldId id="269" r:id="rId11"/>
    <p:sldId id="268" r:id="rId1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2441" autoAdjust="0"/>
  </p:normalViewPr>
  <p:slideViewPr>
    <p:cSldViewPr>
      <p:cViewPr varScale="1">
        <p:scale>
          <a:sx n="69" d="100"/>
          <a:sy n="69" d="100"/>
        </p:scale>
        <p:origin x="-21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375638897414992E-2"/>
          <c:y val="0.16435185185185186"/>
          <c:w val="0.84492162369555834"/>
          <c:h val="0.8342592592592592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3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dPt>
          <c:dPt>
            <c:idx val="2"/>
            <c:bubble3D val="0"/>
            <c:spPr>
              <a:solidFill>
                <a:srgbClr val="92D050"/>
              </a:solidFill>
              <a:ln>
                <a:solidFill>
                  <a:srgbClr val="FFFF00"/>
                </a:solidFill>
              </a:ln>
              <a:scene3d>
                <a:camera prst="orthographicFront"/>
                <a:lightRig rig="threePt" dir="t"/>
              </a:scene3d>
              <a:sp3d/>
            </c:spPr>
          </c:dPt>
          <c:dPt>
            <c:idx val="3"/>
            <c:bubble3D val="0"/>
            <c:spPr>
              <a:solidFill>
                <a:srgbClr val="FFFF00">
                  <a:alpha val="53000"/>
                </a:srgbClr>
              </a:solidFill>
            </c:spPr>
          </c:dPt>
          <c:dPt>
            <c:idx val="4"/>
            <c:bubble3D val="0"/>
            <c:spPr>
              <a:solidFill>
                <a:srgbClr val="FFC000">
                  <a:alpha val="50000"/>
                </a:srgbClr>
              </a:solidFill>
            </c:spPr>
          </c:dPt>
          <c:dPt>
            <c:idx val="5"/>
            <c:bubble3D val="0"/>
            <c:spPr>
              <a:solidFill>
                <a:srgbClr val="92D050">
                  <a:alpha val="50000"/>
                </a:srgbClr>
              </a:solidFill>
            </c:spPr>
          </c:dPt>
          <c:dPt>
            <c:idx val="6"/>
            <c:bubble3D val="0"/>
          </c:dPt>
          <c:dPt>
            <c:idx val="7"/>
            <c:bubble3D val="0"/>
          </c:dPt>
          <c:dLbls>
            <c:dLbl>
              <c:idx val="0"/>
              <c:layout>
                <c:manualLayout>
                  <c:x val="-0.14285019149465736"/>
                  <c:y val="8.5893846602508026E-2"/>
                </c:manualLayout>
              </c:layout>
              <c:tx>
                <c:rich>
                  <a:bodyPr/>
                  <a:lstStyle/>
                  <a:p>
                    <a:r>
                      <a:rPr lang="ru-RU" sz="2399">
                        <a:latin typeface="Times New Roman" pitchFamily="18" charset="0"/>
                        <a:cs typeface="Times New Roman" pitchFamily="18" charset="0"/>
                      </a:rPr>
                      <a:t>НИРС 3 </a:t>
                    </a:r>
                    <a:r>
                      <a:rPr lang="ru-RU" sz="2399" smtClean="0">
                        <a:latin typeface="Times New Roman" pitchFamily="18" charset="0"/>
                        <a:cs typeface="Times New Roman" pitchFamily="18" charset="0"/>
                      </a:rPr>
                      <a:t>курс</a:t>
                    </a:r>
                    <a:endParaRPr lang="ru-RU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9676356572664393E-2"/>
                  <c:y val="0.18310265383493729"/>
                </c:manualLayout>
              </c:layout>
              <c:tx>
                <c:rich>
                  <a:bodyPr/>
                  <a:lstStyle/>
                  <a:p>
                    <a:r>
                      <a:rPr lang="ru-RU" sz="2399" dirty="0">
                        <a:latin typeface="Times New Roman" pitchFamily="18" charset="0"/>
                        <a:cs typeface="Times New Roman" pitchFamily="18" charset="0"/>
                      </a:rPr>
                      <a:t>НИРС </a:t>
                    </a:r>
                    <a:r>
                      <a:rPr lang="ru-RU" sz="2399" dirty="0" smtClean="0">
                        <a:latin typeface="Times New Roman" pitchFamily="18" charset="0"/>
                        <a:cs typeface="Times New Roman" pitchFamily="18" charset="0"/>
                      </a:rPr>
                      <a:t>3 курс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51985511488822211"/>
                  <c:y val="0.24596689997083704"/>
                </c:manualLayout>
              </c:layout>
              <c:tx>
                <c:rich>
                  <a:bodyPr/>
                  <a:lstStyle/>
                  <a:p>
                    <a:r>
                      <a:rPr lang="ru-RU" sz="2399" dirty="0" smtClean="0">
                        <a:latin typeface="Times New Roman" pitchFamily="18" charset="0"/>
                        <a:cs typeface="Times New Roman" pitchFamily="18" charset="0"/>
                      </a:rPr>
                      <a:t>ВКР</a:t>
                    </a:r>
                    <a:endParaRPr lang="ru-RU" sz="32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65750361496837528"/>
                  <c:y val="-0.39970326625838437"/>
                </c:manualLayout>
              </c:layout>
              <c:tx>
                <c:rich>
                  <a:bodyPr/>
                  <a:lstStyle/>
                  <a:p>
                    <a:pPr>
                      <a:defRPr sz="1799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599" dirty="0">
                        <a:latin typeface="Times New Roman" pitchFamily="18" charset="0"/>
                        <a:cs typeface="Times New Roman" pitchFamily="18" charset="0"/>
                      </a:rPr>
                      <a:t>КР </a:t>
                    </a:r>
                    <a:r>
                      <a:rPr lang="ru-RU" sz="1599" dirty="0" smtClean="0">
                        <a:latin typeface="Times New Roman" pitchFamily="18" charset="0"/>
                        <a:cs typeface="Times New Roman" pitchFamily="18" charset="0"/>
                      </a:rPr>
                      <a:t>«Теоретическая инноватика»</a:t>
                    </a:r>
                    <a:endParaRPr lang="ru-RU" sz="1600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4608819564657789E-2"/>
                  <c:y val="-0.47013954505686789"/>
                </c:manualLayout>
              </c:layout>
              <c:tx>
                <c:rich>
                  <a:bodyPr/>
                  <a:lstStyle/>
                  <a:p>
                    <a:pPr>
                      <a:defRPr sz="1599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599" dirty="0">
                        <a:latin typeface="Times New Roman" pitchFamily="18" charset="0"/>
                        <a:cs typeface="Times New Roman" pitchFamily="18" charset="0"/>
                      </a:rPr>
                      <a:t>КР </a:t>
                    </a:r>
                    <a:r>
                      <a:rPr lang="ru-RU" sz="1599" dirty="0" smtClean="0">
                        <a:latin typeface="Times New Roman" pitchFamily="18" charset="0"/>
                        <a:cs typeface="Times New Roman" pitchFamily="18" charset="0"/>
                      </a:rPr>
                      <a:t>«Управление </a:t>
                    </a:r>
                    <a:r>
                      <a:rPr lang="ru-RU" sz="1599" dirty="0">
                        <a:latin typeface="Times New Roman" pitchFamily="18" charset="0"/>
                        <a:cs typeface="Times New Roman" pitchFamily="18" charset="0"/>
                      </a:rPr>
                      <a:t>исследованиями и </a:t>
                    </a:r>
                    <a:r>
                      <a:rPr lang="ru-RU" sz="1599" dirty="0" smtClean="0">
                        <a:latin typeface="Times New Roman" pitchFamily="18" charset="0"/>
                        <a:cs typeface="Times New Roman" pitchFamily="18" charset="0"/>
                      </a:rPr>
                      <a:t>разработками» </a:t>
                    </a:r>
                    <a:endParaRPr lang="ru-RU" sz="1600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318591245935953"/>
                  <c:y val="-0.29876946631671042"/>
                </c:manualLayout>
              </c:layout>
              <c:tx>
                <c:rich>
                  <a:bodyPr/>
                  <a:lstStyle/>
                  <a:p>
                    <a:pPr>
                      <a:defRPr sz="1799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599" dirty="0">
                        <a:latin typeface="Times New Roman" pitchFamily="18" charset="0"/>
                        <a:cs typeface="Times New Roman" pitchFamily="18" charset="0"/>
                      </a:rPr>
                      <a:t>КР </a:t>
                    </a:r>
                    <a:r>
                      <a:rPr lang="ru-RU" sz="1599" dirty="0" smtClean="0">
                        <a:latin typeface="Times New Roman" pitchFamily="18" charset="0"/>
                        <a:cs typeface="Times New Roman" pitchFamily="18" charset="0"/>
                      </a:rPr>
                      <a:t>«Управление </a:t>
                    </a:r>
                    <a:r>
                      <a:rPr lang="ru-RU" sz="1599" dirty="0">
                        <a:latin typeface="Times New Roman" pitchFamily="18" charset="0"/>
                        <a:cs typeface="Times New Roman" pitchFamily="18" charset="0"/>
                      </a:rPr>
                      <a:t>инновационными </a:t>
                    </a:r>
                    <a:r>
                      <a:rPr lang="ru-RU" sz="1599" dirty="0" smtClean="0">
                        <a:latin typeface="Times New Roman" pitchFamily="18" charset="0"/>
                        <a:cs typeface="Times New Roman" pitchFamily="18" charset="0"/>
                      </a:rPr>
                      <a:t>проектами»</a:t>
                    </a:r>
                    <a:endParaRPr lang="ru-RU" sz="1600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6898259701309033"/>
                  <c:y val="0.26655365995917185"/>
                </c:manualLayout>
              </c:layout>
              <c:tx>
                <c:rich>
                  <a:bodyPr/>
                  <a:lstStyle/>
                  <a:p>
                    <a:r>
                      <a:rPr lang="ru-RU" sz="1699" dirty="0" smtClean="0"/>
                      <a:t>Производственная практика</a:t>
                    </a:r>
                    <a:endParaRPr lang="ru-RU" sz="1700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30841981068342522"/>
                  <c:y val="6.4814814814814811E-2"/>
                </c:manualLayout>
              </c:layout>
              <c:tx>
                <c:rich>
                  <a:bodyPr/>
                  <a:lstStyle/>
                  <a:p>
                    <a:r>
                      <a:rPr lang="ru-RU" sz="1699" dirty="0" smtClean="0"/>
                      <a:t>Учебная практика</a:t>
                    </a:r>
                    <a:endParaRPr lang="ru-RU" sz="1700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399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1">
                  <c:v>Учебная практика</c:v>
                </c:pt>
                <c:pt idx="2">
                  <c:v>НИРС 3 курс</c:v>
                </c:pt>
                <c:pt idx="3">
                  <c:v>Производственная практика</c:v>
                </c:pt>
                <c:pt idx="4">
                  <c:v>ВКР</c:v>
                </c:pt>
                <c:pt idx="5">
                  <c:v>КР Теоретическая инноватика</c:v>
                </c:pt>
                <c:pt idx="6">
                  <c:v>КР Управление исследованиями и разработками</c:v>
                </c:pt>
                <c:pt idx="7">
                  <c:v>КР Управление инновационными проектами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1">
                  <c:v>10</c:v>
                </c:pt>
                <c:pt idx="2">
                  <c:v>20</c:v>
                </c:pt>
                <c:pt idx="3">
                  <c:v>10</c:v>
                </c:pt>
                <c:pt idx="4">
                  <c:v>30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87">
          <a:noFill/>
        </a:ln>
      </c:spPr>
    </c:plotArea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0E4A49-0F8D-4FBA-9849-23A5A12C6F56}" type="doc">
      <dgm:prSet loTypeId="urn:microsoft.com/office/officeart/2005/8/layout/hProcess9" loCatId="process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2DBAA61B-9CE2-413A-B3B9-77BD25F7B4D4}">
      <dgm:prSet phldrT="[Текст]"/>
      <dgm:spPr/>
      <dgm:t>
        <a:bodyPr/>
        <a:lstStyle/>
        <a:p>
          <a:r>
            <a:rPr lang="ru-RU" b="0" dirty="0" smtClean="0">
              <a:effectLst/>
            </a:rPr>
            <a:t>Замысел</a:t>
          </a:r>
        </a:p>
        <a:p>
          <a:r>
            <a:rPr lang="ru-RU" b="0" dirty="0" smtClean="0">
              <a:effectLst/>
            </a:rPr>
            <a:t>(проблема)</a:t>
          </a:r>
          <a:endParaRPr lang="ru-RU" b="0" dirty="0">
            <a:effectLst/>
          </a:endParaRPr>
        </a:p>
      </dgm:t>
    </dgm:pt>
    <dgm:pt modelId="{F23FA91B-52E0-4E92-B320-8A3AC1317BAB}" type="parTrans" cxnId="{D180E1A4-9DD8-4BDC-A4C1-40A15FA79249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6C3C282-103C-4374-8103-AFA09843BABA}" type="sibTrans" cxnId="{D180E1A4-9DD8-4BDC-A4C1-40A15FA79249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7B16EE9-1BF0-4E7E-A6F4-13409FAD52DA}">
      <dgm:prSet/>
      <dgm:spPr/>
      <dgm:t>
        <a:bodyPr/>
        <a:lstStyle/>
        <a:p>
          <a:r>
            <a:rPr lang="ru-RU" b="0" dirty="0" smtClean="0">
              <a:solidFill>
                <a:srgbClr val="FF0000"/>
              </a:solidFill>
              <a:effectLst/>
            </a:rPr>
            <a:t>Средства реализации (решения проблемы)</a:t>
          </a:r>
        </a:p>
      </dgm:t>
    </dgm:pt>
    <dgm:pt modelId="{6EC7998B-BC10-4490-917F-16131888A9D8}" type="parTrans" cxnId="{A40D137F-844D-4B3D-9804-DD12ACED2135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2994352-444C-48DA-9AC6-892EA25979D8}" type="sibTrans" cxnId="{A40D137F-844D-4B3D-9804-DD12ACED2135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3D997D4-30F5-4C65-890B-C49572BD4A89}">
      <dgm:prSet/>
      <dgm:spPr/>
      <dgm:t>
        <a:bodyPr/>
        <a:lstStyle/>
        <a:p>
          <a:r>
            <a:rPr lang="ru-RU" b="0" dirty="0" smtClean="0">
              <a:effectLst/>
            </a:rPr>
            <a:t>Результаты, оценка</a:t>
          </a:r>
          <a:endParaRPr lang="ru-RU" b="0" dirty="0">
            <a:effectLst/>
          </a:endParaRPr>
        </a:p>
      </dgm:t>
    </dgm:pt>
    <dgm:pt modelId="{60642514-D014-4BBD-81D5-41700D998AD2}" type="parTrans" cxnId="{2923EF86-1396-44BD-89D5-C03BCD41E520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21CE28C-A0B3-4116-9BB5-612A3D37E51D}" type="sibTrans" cxnId="{2923EF86-1396-44BD-89D5-C03BCD41E520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171B6A3-EA8A-4B2F-8B04-B5F80547534E}" type="pres">
      <dgm:prSet presAssocID="{520E4A49-0F8D-4FBA-9849-23A5A12C6F5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0CB6CD9-FDBC-49AB-88F2-9525D2B0DE4C}" type="pres">
      <dgm:prSet presAssocID="{520E4A49-0F8D-4FBA-9849-23A5A12C6F56}" presName="arrow" presStyleLbl="bgShp" presStyleIdx="0" presStyleCnt="1"/>
      <dgm:spPr/>
      <dgm:t>
        <a:bodyPr/>
        <a:lstStyle/>
        <a:p>
          <a:endParaRPr lang="ru-RU"/>
        </a:p>
      </dgm:t>
    </dgm:pt>
    <dgm:pt modelId="{72E8218C-9B26-410E-BE9F-F225DEAA5AFB}" type="pres">
      <dgm:prSet presAssocID="{520E4A49-0F8D-4FBA-9849-23A5A12C6F56}" presName="linearProcess" presStyleCnt="0"/>
      <dgm:spPr/>
      <dgm:t>
        <a:bodyPr/>
        <a:lstStyle/>
        <a:p>
          <a:endParaRPr lang="ru-RU"/>
        </a:p>
      </dgm:t>
    </dgm:pt>
    <dgm:pt modelId="{5AF90054-29AB-4627-8C4E-1806D67C2A92}" type="pres">
      <dgm:prSet presAssocID="{2DBAA61B-9CE2-413A-B3B9-77BD25F7B4D4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61A15F-1FE6-4F0E-AE68-5DAB2AB17824}" type="pres">
      <dgm:prSet presAssocID="{26C3C282-103C-4374-8103-AFA09843BABA}" presName="sibTrans" presStyleCnt="0"/>
      <dgm:spPr/>
      <dgm:t>
        <a:bodyPr/>
        <a:lstStyle/>
        <a:p>
          <a:endParaRPr lang="ru-RU"/>
        </a:p>
      </dgm:t>
    </dgm:pt>
    <dgm:pt modelId="{C055C19B-47C2-41BA-A6D8-D448DC0C5F2C}" type="pres">
      <dgm:prSet presAssocID="{17B16EE9-1BF0-4E7E-A6F4-13409FAD52DA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B89C7F-9B7C-49EB-9AF7-F59CC9C3FB27}" type="pres">
      <dgm:prSet presAssocID="{42994352-444C-48DA-9AC6-892EA25979D8}" presName="sibTrans" presStyleCnt="0"/>
      <dgm:spPr/>
      <dgm:t>
        <a:bodyPr/>
        <a:lstStyle/>
        <a:p>
          <a:endParaRPr lang="ru-RU"/>
        </a:p>
      </dgm:t>
    </dgm:pt>
    <dgm:pt modelId="{D40D5B0C-B12C-4383-8352-11966F8CC07F}" type="pres">
      <dgm:prSet presAssocID="{E3D997D4-30F5-4C65-890B-C49572BD4A89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7F792A-DAA8-460B-97D3-00F738602DF8}" type="presOf" srcId="{520E4A49-0F8D-4FBA-9849-23A5A12C6F56}" destId="{2171B6A3-EA8A-4B2F-8B04-B5F80547534E}" srcOrd="0" destOrd="0" presId="urn:microsoft.com/office/officeart/2005/8/layout/hProcess9"/>
    <dgm:cxn modelId="{B5928A95-9800-4588-B3D7-96FA37C935A3}" type="presOf" srcId="{2DBAA61B-9CE2-413A-B3B9-77BD25F7B4D4}" destId="{5AF90054-29AB-4627-8C4E-1806D67C2A92}" srcOrd="0" destOrd="0" presId="urn:microsoft.com/office/officeart/2005/8/layout/hProcess9"/>
    <dgm:cxn modelId="{38D85D09-C95E-4413-BF78-3E53FFE901B2}" type="presOf" srcId="{17B16EE9-1BF0-4E7E-A6F4-13409FAD52DA}" destId="{C055C19B-47C2-41BA-A6D8-D448DC0C5F2C}" srcOrd="0" destOrd="0" presId="urn:microsoft.com/office/officeart/2005/8/layout/hProcess9"/>
    <dgm:cxn modelId="{D180E1A4-9DD8-4BDC-A4C1-40A15FA79249}" srcId="{520E4A49-0F8D-4FBA-9849-23A5A12C6F56}" destId="{2DBAA61B-9CE2-413A-B3B9-77BD25F7B4D4}" srcOrd="0" destOrd="0" parTransId="{F23FA91B-52E0-4E92-B320-8A3AC1317BAB}" sibTransId="{26C3C282-103C-4374-8103-AFA09843BABA}"/>
    <dgm:cxn modelId="{A40D137F-844D-4B3D-9804-DD12ACED2135}" srcId="{520E4A49-0F8D-4FBA-9849-23A5A12C6F56}" destId="{17B16EE9-1BF0-4E7E-A6F4-13409FAD52DA}" srcOrd="1" destOrd="0" parTransId="{6EC7998B-BC10-4490-917F-16131888A9D8}" sibTransId="{42994352-444C-48DA-9AC6-892EA25979D8}"/>
    <dgm:cxn modelId="{2923EF86-1396-44BD-89D5-C03BCD41E520}" srcId="{520E4A49-0F8D-4FBA-9849-23A5A12C6F56}" destId="{E3D997D4-30F5-4C65-890B-C49572BD4A89}" srcOrd="2" destOrd="0" parTransId="{60642514-D014-4BBD-81D5-41700D998AD2}" sibTransId="{D21CE28C-A0B3-4116-9BB5-612A3D37E51D}"/>
    <dgm:cxn modelId="{1F1E2A56-D10D-4CD5-9AF3-C78D83F897EE}" type="presOf" srcId="{E3D997D4-30F5-4C65-890B-C49572BD4A89}" destId="{D40D5B0C-B12C-4383-8352-11966F8CC07F}" srcOrd="0" destOrd="0" presId="urn:microsoft.com/office/officeart/2005/8/layout/hProcess9"/>
    <dgm:cxn modelId="{2FF73D2E-DA04-405C-8920-9E71544041B3}" type="presParOf" srcId="{2171B6A3-EA8A-4B2F-8B04-B5F80547534E}" destId="{70CB6CD9-FDBC-49AB-88F2-9525D2B0DE4C}" srcOrd="0" destOrd="0" presId="urn:microsoft.com/office/officeart/2005/8/layout/hProcess9"/>
    <dgm:cxn modelId="{7CED8BB5-4839-438B-84C9-2FD1BC58B807}" type="presParOf" srcId="{2171B6A3-EA8A-4B2F-8B04-B5F80547534E}" destId="{72E8218C-9B26-410E-BE9F-F225DEAA5AFB}" srcOrd="1" destOrd="0" presId="urn:microsoft.com/office/officeart/2005/8/layout/hProcess9"/>
    <dgm:cxn modelId="{B42FD1D7-44FA-4830-A639-3725FB077C8F}" type="presParOf" srcId="{72E8218C-9B26-410E-BE9F-F225DEAA5AFB}" destId="{5AF90054-29AB-4627-8C4E-1806D67C2A92}" srcOrd="0" destOrd="0" presId="urn:microsoft.com/office/officeart/2005/8/layout/hProcess9"/>
    <dgm:cxn modelId="{5AA17CBB-0180-4FED-884D-0214311CD038}" type="presParOf" srcId="{72E8218C-9B26-410E-BE9F-F225DEAA5AFB}" destId="{D861A15F-1FE6-4F0E-AE68-5DAB2AB17824}" srcOrd="1" destOrd="0" presId="urn:microsoft.com/office/officeart/2005/8/layout/hProcess9"/>
    <dgm:cxn modelId="{280D7DEC-B7A8-4BE2-9969-83466A154E52}" type="presParOf" srcId="{72E8218C-9B26-410E-BE9F-F225DEAA5AFB}" destId="{C055C19B-47C2-41BA-A6D8-D448DC0C5F2C}" srcOrd="2" destOrd="0" presId="urn:microsoft.com/office/officeart/2005/8/layout/hProcess9"/>
    <dgm:cxn modelId="{617645A0-EB55-48A7-9E72-FC33528C6BEE}" type="presParOf" srcId="{72E8218C-9B26-410E-BE9F-F225DEAA5AFB}" destId="{D9B89C7F-9B7C-49EB-9AF7-F59CC9C3FB27}" srcOrd="3" destOrd="0" presId="urn:microsoft.com/office/officeart/2005/8/layout/hProcess9"/>
    <dgm:cxn modelId="{25D1838E-251E-4103-84B6-6C0135C4F160}" type="presParOf" srcId="{72E8218C-9B26-410E-BE9F-F225DEAA5AFB}" destId="{D40D5B0C-B12C-4383-8352-11966F8CC07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B6CD9-FDBC-49AB-88F2-9525D2B0DE4C}">
      <dsp:nvSpPr>
        <dsp:cNvPr id="0" name=""/>
        <dsp:cNvSpPr/>
      </dsp:nvSpPr>
      <dsp:spPr>
        <a:xfrm>
          <a:off x="621844" y="0"/>
          <a:ext cx="7047574" cy="4151954"/>
        </a:xfrm>
        <a:prstGeom prst="right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5AF90054-29AB-4627-8C4E-1806D67C2A92}">
      <dsp:nvSpPr>
        <dsp:cNvPr id="0" name=""/>
        <dsp:cNvSpPr/>
      </dsp:nvSpPr>
      <dsp:spPr>
        <a:xfrm>
          <a:off x="182990" y="1245586"/>
          <a:ext cx="2487379" cy="166078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kern="1200" dirty="0" smtClean="0">
              <a:effectLst/>
            </a:rPr>
            <a:t>Замысел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kern="1200" dirty="0" smtClean="0">
              <a:effectLst/>
            </a:rPr>
            <a:t>(проблема)</a:t>
          </a:r>
          <a:endParaRPr lang="ru-RU" sz="2300" b="0" kern="1200" dirty="0">
            <a:effectLst/>
          </a:endParaRPr>
        </a:p>
      </dsp:txBody>
      <dsp:txXfrm>
        <a:off x="264063" y="1326659"/>
        <a:ext cx="2325233" cy="1498635"/>
      </dsp:txXfrm>
    </dsp:sp>
    <dsp:sp modelId="{C055C19B-47C2-41BA-A6D8-D448DC0C5F2C}">
      <dsp:nvSpPr>
        <dsp:cNvPr id="0" name=""/>
        <dsp:cNvSpPr/>
      </dsp:nvSpPr>
      <dsp:spPr>
        <a:xfrm>
          <a:off x="2901942" y="1245586"/>
          <a:ext cx="2487379" cy="166078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kern="1200" dirty="0" smtClean="0">
              <a:solidFill>
                <a:srgbClr val="FF0000"/>
              </a:solidFill>
              <a:effectLst/>
            </a:rPr>
            <a:t>Средства реализации (решения проблемы)</a:t>
          </a:r>
        </a:p>
      </dsp:txBody>
      <dsp:txXfrm>
        <a:off x="2983015" y="1326659"/>
        <a:ext cx="2325233" cy="1498635"/>
      </dsp:txXfrm>
    </dsp:sp>
    <dsp:sp modelId="{D40D5B0C-B12C-4383-8352-11966F8CC07F}">
      <dsp:nvSpPr>
        <dsp:cNvPr id="0" name=""/>
        <dsp:cNvSpPr/>
      </dsp:nvSpPr>
      <dsp:spPr>
        <a:xfrm>
          <a:off x="5620894" y="1245586"/>
          <a:ext cx="2487379" cy="166078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kern="1200" dirty="0" smtClean="0">
              <a:effectLst/>
            </a:rPr>
            <a:t>Результаты, оценка</a:t>
          </a:r>
          <a:endParaRPr lang="ru-RU" sz="2300" b="0" kern="1200" dirty="0">
            <a:effectLst/>
          </a:endParaRPr>
        </a:p>
      </dsp:txBody>
      <dsp:txXfrm>
        <a:off x="5701967" y="1326659"/>
        <a:ext cx="2325233" cy="14986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0.2173</cdr:x>
      <cdr:y>0.03926</cdr:y>
    </cdr:from>
    <cdr:to>
      <cdr:x>0.84521</cdr:x>
      <cdr:y>0.12451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16224" y="332656"/>
          <a:ext cx="5832676" cy="72009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0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3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Структура выполнения проекта 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ED46DD-AE0D-4369-9E0F-B141D8E0E6A8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8BC38-A3FD-4A79-9DE4-B1016B1DD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905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906357" y="4715907"/>
            <a:ext cx="4984961" cy="44677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Сущность метода проектов - это решение какой-либо проблемы (задачи) на основе самостоятельной деятельности учащихся при использовании соответствующих  способов, средств, знаний, включая 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межпредметные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надпредметные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интеллектуальных и практических умений, а также  реализации творческого  потенциала для получения конкретного результата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8BC38-A3FD-4A79-9DE4-B1016B1DD20B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0760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8BC38-A3FD-4A79-9DE4-B1016B1DD20B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746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i="1" smtClean="0"/>
              <a:t>На факультете инновационных технологий используются проектные технологии. При реализации проектной технологии создается конкретный продукт - проект, часто являющийся результатом совместного труда и размышлений учащихся. Проектная деятельность учащихся осуществляется под руководством преподавателя на основе собственного выбора учащихся. Выбор осуществляется на различных этапах и может быть и внешним, и внутренним. Траектория обучения управления инновациями, реализуемая для студентов, обучающихся по специальности «Управления инновациями» и направлению подготовки бакалавров «Инноватика» проходить через освоение технологий управления проектами на всех этапах жизненного цикла инновации. В рамках изучения дисциплин «Теория инноваций», «Управление исследованиями и разработками» и « Управление инновационными проектами» в учебном плане предусмотрено выполнение индивидуального курсового проекта. Также студенты выполняют научно-исследовательскую работу на 3 и 4 курсах, которая заключается в реализации инновационного проекта и выпускную квалификационную работу (ВКР) на 5курсе. </a:t>
            </a:r>
            <a:endParaRPr lang="ru-RU" smtClean="0"/>
          </a:p>
          <a:p>
            <a:r>
              <a:rPr lang="ru-RU" i="1" smtClean="0"/>
              <a:t>За 2 года реальной работы над проектом у выпускника происходит плавная адаптация к условиям рынка труда по данной специальности. Полученный опыт работы над проектом позволяет выпускнику либо продолжить работу над проектом в рамках работы в малых предприятиях при вузе, либо самостоятельно реализовать любой другой проект.</a:t>
            </a:r>
            <a:endParaRPr lang="ru-RU" smtClean="0"/>
          </a:p>
          <a:p>
            <a:r>
              <a:rPr lang="ru-RU" i="1" smtClean="0"/>
              <a:t>Студентам третьего курса предлагаются проекты, которые реализуются в отделе коммерциализации НИОКР, бизнес – инкубаторе (ИТБУ) или к любому научному руководителю  как в ТГУ так и в СО РАН. На протяжении 2-3 лет обучающийся является полноправным членом команды проекта и за период работы участвует во всех процессах коммерциализации проекта. Обязательные этапы: патентные и маркетинговые исследования, разработка бизнес плана и стратегия создания/развития предприятия, участие в конкурсной и выставочной деятельности. Результатом работы является не только получение оценки по УИРС, но и практика реализации инновационного проекта.</a:t>
            </a:r>
            <a:endParaRPr lang="ru-RU" smtClean="0"/>
          </a:p>
          <a:p>
            <a:r>
              <a:rPr lang="ru-RU" i="1" smtClean="0"/>
              <a:t>Университетская система НИРС обеспечивает непрерывное участие студентов в научной работе в течение всего периода обучения. При этом предполагается ступенчатая последовательность мероприятий и форм НИРС в соответствии с логикой и последовательностью учебного процесса. Уровень и объем приобретаемых студентом знаний, умений, навыков и компетенций в процессе выполняемой ими научной работы возрастают постепенно.</a:t>
            </a:r>
            <a:endParaRPr lang="ru-RU" smtClean="0"/>
          </a:p>
          <a:p>
            <a:r>
              <a:rPr lang="ru-RU" i="1" smtClean="0"/>
              <a:t>Образовательная технология заключается в кроссфункциональной связи аудиторных практических занятий, научно-исследовательской работы, курсовых проектов по индивидуальным заданиям, выдаваемым каждому студенту, над которыми они работают в рамках дисциплин в семестрах и выполнению ВКР. Студент за период работы над темой научно-исследовательской работы должен представить законченную научно-исследовательскую работу, в основе которой лежит инновационный проект. Выполнение курсового проекта заключается в решении практического задания применительно к своему проекту.</a:t>
            </a:r>
            <a:endParaRPr lang="ru-RU" smtClean="0"/>
          </a:p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B56A33-CF1E-4A60-ABFF-5B93C2C69E0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464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- целенаправленный, алгоритмический процесс, который обеспечивает получение точного,  ожидаемого результата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элементами педагогической технологии являются - проблема, цель, задачи, содержание, методы, ресурсы, результат, оценка.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8BC38-A3FD-4A79-9DE4-B1016B1DD20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407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8BC38-A3FD-4A79-9DE4-B1016B1DD20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71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8BC38-A3FD-4A79-9DE4-B1016B1DD20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57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8BC38-A3FD-4A79-9DE4-B1016B1DD20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5038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8BC38-A3FD-4A79-9DE4-B1016B1DD20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4020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8BC38-A3FD-4A79-9DE4-B1016B1DD20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0456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8BC38-A3FD-4A79-9DE4-B1016B1DD20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802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D4FB-9FFF-4E97-AAD9-48DA5CAFE3B0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57A-78BF-4F67-9FB4-D4C76CB99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924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D4FB-9FFF-4E97-AAD9-48DA5CAFE3B0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57A-78BF-4F67-9FB4-D4C76CB99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610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D4FB-9FFF-4E97-AAD9-48DA5CAFE3B0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57A-78BF-4F67-9FB4-D4C76CB99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881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40E84-584F-42AF-BDF0-9437337CC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172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цвет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686328" y="0"/>
            <a:ext cx="7778383" cy="1569999"/>
          </a:xfrm>
          <a:prstGeom prst="rect">
            <a:avLst/>
          </a:prstGeom>
          <a:noFill/>
          <a:ln>
            <a:noFill/>
          </a:ln>
        </p:spPr>
        <p:txBody>
          <a:bodyPr lIns="81057" tIns="81057" rIns="81057" bIns="81057" anchor="b" anchorCtr="0"/>
          <a:lstStyle>
            <a:lvl1pPr rtl="0">
              <a:spcBef>
                <a:spcPts val="0"/>
              </a:spcBef>
              <a:defRPr sz="5900">
                <a:solidFill>
                  <a:srgbClr val="0072BC"/>
                </a:solidFill>
              </a:defRPr>
            </a:lvl1pPr>
            <a:lvl2pPr rtl="0">
              <a:spcBef>
                <a:spcPts val="0"/>
              </a:spcBef>
              <a:defRPr sz="4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rtl="0">
              <a:spcBef>
                <a:spcPts val="0"/>
              </a:spcBef>
              <a:defRPr sz="4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rtl="0">
              <a:spcBef>
                <a:spcPts val="0"/>
              </a:spcBef>
              <a:defRPr sz="4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rtl="0">
              <a:spcBef>
                <a:spcPts val="0"/>
              </a:spcBef>
              <a:defRPr sz="4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rtl="0">
              <a:spcBef>
                <a:spcPts val="0"/>
              </a:spcBef>
              <a:defRPr sz="4300">
                <a:latin typeface="Calibri"/>
                <a:ea typeface="Calibri"/>
                <a:cs typeface="Calibri"/>
                <a:sym typeface="Calibri"/>
              </a:defRPr>
            </a:lvl6pPr>
            <a:lvl7pPr rtl="0">
              <a:spcBef>
                <a:spcPts val="0"/>
              </a:spcBef>
              <a:defRPr sz="4300">
                <a:latin typeface="Calibri"/>
                <a:ea typeface="Calibri"/>
                <a:cs typeface="Calibri"/>
                <a:sym typeface="Calibri"/>
              </a:defRPr>
            </a:lvl7pPr>
            <a:lvl8pPr rtl="0">
              <a:spcBef>
                <a:spcPts val="0"/>
              </a:spcBef>
              <a:defRPr sz="4300">
                <a:latin typeface="Calibri"/>
                <a:ea typeface="Calibri"/>
                <a:cs typeface="Calibri"/>
                <a:sym typeface="Calibri"/>
              </a:defRPr>
            </a:lvl8pPr>
            <a:lvl9pPr rtl="0">
              <a:spcBef>
                <a:spcPts val="0"/>
              </a:spcBef>
              <a:defRPr sz="43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686328" y="1705838"/>
            <a:ext cx="6863280" cy="2229833"/>
          </a:xfrm>
          <a:prstGeom prst="rect">
            <a:avLst/>
          </a:prstGeom>
          <a:noFill/>
          <a:ln>
            <a:noFill/>
          </a:ln>
        </p:spPr>
        <p:txBody>
          <a:bodyPr lIns="81057" tIns="81057" rIns="81057" bIns="81057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 sz="2400"/>
            </a:lvl1pPr>
            <a:lvl2pPr rtl="0">
              <a:spcBef>
                <a:spcPts val="0"/>
              </a:spcBef>
              <a:defRPr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rtl="0">
              <a:spcBef>
                <a:spcPts val="0"/>
              </a:spcBef>
              <a:defRPr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rtl="0">
              <a:spcBef>
                <a:spcPts val="0"/>
              </a:spcBef>
              <a:defRPr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rtl="0">
              <a:spcBef>
                <a:spcPts val="0"/>
              </a:spcBef>
              <a:defRPr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rtl="0">
              <a:spcBef>
                <a:spcPts val="0"/>
              </a:spcBef>
              <a:defRPr sz="2700">
                <a:latin typeface="Calibri"/>
                <a:ea typeface="Calibri"/>
                <a:cs typeface="Calibri"/>
                <a:sym typeface="Calibri"/>
              </a:defRPr>
            </a:lvl6pPr>
            <a:lvl7pPr rtl="0">
              <a:spcBef>
                <a:spcPts val="0"/>
              </a:spcBef>
              <a:defRPr sz="2700">
                <a:latin typeface="Calibri"/>
                <a:ea typeface="Calibri"/>
                <a:cs typeface="Calibri"/>
                <a:sym typeface="Calibri"/>
              </a:defRPr>
            </a:lvl7pPr>
            <a:lvl8pPr rtl="0">
              <a:spcBef>
                <a:spcPts val="0"/>
              </a:spcBef>
              <a:defRPr sz="2700">
                <a:latin typeface="Calibri"/>
                <a:ea typeface="Calibri"/>
                <a:cs typeface="Calibri"/>
                <a:sym typeface="Calibri"/>
              </a:defRPr>
            </a:lvl8pPr>
            <a:lvl9pPr rtl="0">
              <a:spcBef>
                <a:spcPts val="0"/>
              </a:spcBef>
              <a:defRPr sz="27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6462454" y="6297761"/>
            <a:ext cx="2059369" cy="257597"/>
          </a:xfrm>
          <a:prstGeom prst="rect">
            <a:avLst/>
          </a:prstGeom>
          <a:noFill/>
          <a:ln>
            <a:noFill/>
          </a:ln>
        </p:spPr>
        <p:txBody>
          <a:bodyPr lIns="40518" tIns="40518" rIns="40518" bIns="40518" anchor="ctr" anchorCtr="0">
            <a:noAutofit/>
          </a:bodyPr>
          <a:lstStyle/>
          <a:p>
            <a:pPr>
              <a:buClr>
                <a:srgbClr val="888888"/>
              </a:buClr>
              <a:buSzPct val="25000"/>
            </a:pPr>
            <a:fld id="{00000000-1234-1234-1234-123412341234}" type="slidenum">
              <a:rPr lang="en-US" smtClean="0">
                <a:solidFill>
                  <a:srgbClr val="888888"/>
                </a:solidFill>
                <a:ea typeface="Calibri"/>
                <a:cs typeface="Calibri"/>
                <a:sym typeface="Calibri"/>
              </a:rPr>
              <a:pPr>
                <a:buClr>
                  <a:srgbClr val="888888"/>
                </a:buClr>
                <a:buSzPct val="25000"/>
              </a:pPr>
              <a:t>‹#›</a:t>
            </a:fld>
            <a:endParaRPr lang="en-US">
              <a:solidFill>
                <a:srgbClr val="888888"/>
              </a:solidFill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7886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D4FB-9FFF-4E97-AAD9-48DA5CAFE3B0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57A-78BF-4F67-9FB4-D4C76CB99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930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D4FB-9FFF-4E97-AAD9-48DA5CAFE3B0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57A-78BF-4F67-9FB4-D4C76CB99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387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D4FB-9FFF-4E97-AAD9-48DA5CAFE3B0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57A-78BF-4F67-9FB4-D4C76CB99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27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D4FB-9FFF-4E97-AAD9-48DA5CAFE3B0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57A-78BF-4F67-9FB4-D4C76CB99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72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D4FB-9FFF-4E97-AAD9-48DA5CAFE3B0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57A-78BF-4F67-9FB4-D4C76CB99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901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D4FB-9FFF-4E97-AAD9-48DA5CAFE3B0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57A-78BF-4F67-9FB4-D4C76CB99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490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D4FB-9FFF-4E97-AAD9-48DA5CAFE3B0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57A-78BF-4F67-9FB4-D4C76CB99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332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D4FB-9FFF-4E97-AAD9-48DA5CAFE3B0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57A-78BF-4F67-9FB4-D4C76CB99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781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9D4FB-9FFF-4E97-AAD9-48DA5CAFE3B0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6457A-78BF-4F67-9FB4-D4C76CB99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86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library.ru/item.asp?id=20682606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library.ru/contents.asp?issueid=1201206&amp;selid=20682606" TargetMode="External"/><Relationship Id="rId4" Type="http://schemas.openxmlformats.org/officeDocument/2006/relationships/hyperlink" Target="http://elibrary.ru/contents.asp?issueid=1201206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Shape 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51038" cy="5056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Shape 14"/>
          <p:cNvPicPr preferRelativeResize="0"/>
          <p:nvPr/>
        </p:nvPicPr>
        <p:blipFill rotWithShape="1">
          <a:blip r:embed="rId4">
            <a:alphaModFix/>
          </a:blip>
          <a:srcRect l="16905" r="17674"/>
          <a:stretch/>
        </p:blipFill>
        <p:spPr>
          <a:xfrm>
            <a:off x="0" y="5305377"/>
            <a:ext cx="2250809" cy="123027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2404242" y="5626319"/>
            <a:ext cx="6767910" cy="1154260"/>
          </a:xfrm>
          <a:prstGeom prst="rect">
            <a:avLst/>
          </a:prstGeom>
          <a:noFill/>
          <a:ln>
            <a:noFill/>
          </a:ln>
        </p:spPr>
        <p:txBody>
          <a:bodyPr lIns="40518" tIns="40518" rIns="40518" bIns="40518" anchor="b" anchorCtr="0">
            <a:noAutofit/>
          </a:bodyPr>
          <a:lstStyle/>
          <a:p>
            <a:pPr algn="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преподаватель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О.В.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Вусович</a:t>
            </a:r>
            <a:endParaRPr lang="en-US" sz="2100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pic>
        <p:nvPicPr>
          <p:cNvPr id="16" name="Shape 1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6305" y="3693636"/>
            <a:ext cx="1140184" cy="130206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2366546" y="5273268"/>
            <a:ext cx="67394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Технология проектного обучения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5545159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11561" y="1052735"/>
            <a:ext cx="761371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15" b="43986"/>
          <a:stretch/>
        </p:blipFill>
        <p:spPr>
          <a:xfrm>
            <a:off x="331722" y="1988840"/>
            <a:ext cx="8173389" cy="2881058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27.03.05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222000.62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Инноватика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71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Спасибо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endParaRPr lang="en-US" sz="16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  <a:p>
            <a:endParaRPr lang="en-US" sz="16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  <a:p>
            <a:endParaRPr lang="en-US" sz="16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  <a:p>
            <a:endParaRPr lang="en-US" sz="16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  <a:p>
            <a:endParaRPr lang="en-US" sz="16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  <a:p>
            <a:endParaRPr lang="en-US" sz="16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  <a:p>
            <a:endParaRPr lang="en-US" sz="16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  <a:p>
            <a:endParaRPr lang="en-US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Вусович </a:t>
            </a:r>
            <a:r>
              <a:rPr lang="ru-RU" sz="1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О.В., Бабкина О.В., Семашко О.А. </a:t>
            </a:r>
            <a:r>
              <a:rPr lang="ru-RU" sz="1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Формирование востребованных рынком труда компетенций выпускника специальности инженер-менеджер</a:t>
            </a:r>
            <a:r>
              <a:rPr lang="ru-RU" sz="1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1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Управление инновациями: теория, методология, практика</a:t>
            </a:r>
            <a:r>
              <a:rPr lang="ru-RU" sz="1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2012. </a:t>
            </a:r>
            <a:r>
              <a:rPr lang="ru-RU" sz="1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№ 2</a:t>
            </a:r>
            <a:r>
              <a:rPr lang="ru-RU" sz="1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С. 187-190</a:t>
            </a:r>
            <a:r>
              <a:rPr lang="ru-RU" sz="1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923928" y="2492896"/>
            <a:ext cx="4536504" cy="159583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«Есть правила, которые не сковывают воображение, а, наоборот, раскрепощают его»</a:t>
            </a:r>
          </a:p>
          <a:p>
            <a:pPr marL="0" indent="0" algn="r">
              <a:buFont typeface="Arial" pitchFamily="34" charset="0"/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Александр Митта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49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0496911"/>
              </p:ext>
            </p:extLst>
          </p:nvPr>
        </p:nvGraphicFramePr>
        <p:xfrm>
          <a:off x="-323850" y="0"/>
          <a:ext cx="9288463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3807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Педагогическая технология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ru-RU" b="1" dirty="0"/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1837095"/>
              </p:ext>
            </p:extLst>
          </p:nvPr>
        </p:nvGraphicFramePr>
        <p:xfrm>
          <a:off x="395536" y="2348880"/>
          <a:ext cx="8291264" cy="41519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1415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цель,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Проблема: Инновационный проект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Цель: Опыт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проектной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работы, стать участником команды проекта 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Задачи: закрепление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теоритических знаний на практике, всестороннее исследование проекта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05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627313" y="1557338"/>
            <a:ext cx="6011862" cy="5300662"/>
          </a:xfrm>
        </p:spPr>
        <p:txBody>
          <a:bodyPr/>
          <a:lstStyle/>
          <a:p>
            <a:pPr eaLnBrk="1" hangingPunct="1"/>
            <a:endParaRPr lang="ru-RU" sz="4000" b="1" dirty="0" smtClean="0">
              <a:latin typeface="Verdana" pitchFamily="34" charset="0"/>
            </a:endParaRPr>
          </a:p>
          <a:p>
            <a:pPr eaLnBrk="1" hangingPunct="1"/>
            <a:endParaRPr lang="ru-RU" sz="4000" b="1" dirty="0" smtClean="0">
              <a:latin typeface="Verdana" pitchFamily="34" charset="0"/>
            </a:endParaRPr>
          </a:p>
          <a:p>
            <a:pPr eaLnBrk="1" hangingPunct="1"/>
            <a:endParaRPr lang="ru-RU" sz="4000" b="1" dirty="0" smtClean="0">
              <a:latin typeface="Verdana" pitchFamily="34" charset="0"/>
            </a:endParaRPr>
          </a:p>
          <a:p>
            <a:pPr eaLnBrk="1" hangingPunct="1">
              <a:buFontTx/>
              <a:buNone/>
            </a:pPr>
            <a:endParaRPr lang="en-US" sz="2800" dirty="0" smtClean="0">
              <a:latin typeface="Verdana" pitchFamily="34" charset="0"/>
            </a:endParaRPr>
          </a:p>
        </p:txBody>
      </p:sp>
      <p:sp>
        <p:nvSpPr>
          <p:cNvPr id="21507" name="Text Box 9"/>
          <p:cNvSpPr txBox="1">
            <a:spLocks noChangeArrowheads="1"/>
          </p:cNvSpPr>
          <p:nvPr/>
        </p:nvSpPr>
        <p:spPr bwMode="auto">
          <a:xfrm>
            <a:off x="3203575" y="2636838"/>
            <a:ext cx="263525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ru-RU" b="1"/>
          </a:p>
          <a:p>
            <a:pPr eaLnBrk="1" hangingPunct="1"/>
            <a:endParaRPr lang="en-US"/>
          </a:p>
        </p:txBody>
      </p:sp>
      <p:grpSp>
        <p:nvGrpSpPr>
          <p:cNvPr id="21508" name="Группа 1"/>
          <p:cNvGrpSpPr>
            <a:grpSpLocks/>
          </p:cNvGrpSpPr>
          <p:nvPr/>
        </p:nvGrpSpPr>
        <p:grpSpPr bwMode="auto">
          <a:xfrm>
            <a:off x="755650" y="1124744"/>
            <a:ext cx="7800975" cy="4529058"/>
            <a:chOff x="2030776" y="836613"/>
            <a:chExt cx="6573474" cy="4957425"/>
          </a:xfrm>
        </p:grpSpPr>
        <p:sp>
          <p:nvSpPr>
            <p:cNvPr id="13319" name="Text Box 8"/>
            <p:cNvSpPr txBox="1">
              <a:spLocks noChangeArrowheads="1"/>
            </p:cNvSpPr>
            <p:nvPr/>
          </p:nvSpPr>
          <p:spPr bwMode="auto">
            <a:xfrm>
              <a:off x="5651939" y="1065983"/>
              <a:ext cx="2878737" cy="131385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sz="2000" b="1" dirty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Кто потребители и насколько инновация </a:t>
              </a:r>
              <a:endPara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eaLnBrk="1" hangingPunct="1">
                <a:defRPr/>
              </a:pPr>
              <a:r>
                <a:rPr lang="ru-RU" sz="2400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привлекательна? </a:t>
              </a:r>
              <a:endPara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20" name="Text Box 10"/>
            <p:cNvSpPr txBox="1">
              <a:spLocks noChangeArrowheads="1"/>
            </p:cNvSpPr>
            <p:nvPr/>
          </p:nvSpPr>
          <p:spPr bwMode="auto">
            <a:xfrm>
              <a:off x="3708256" y="2923529"/>
              <a:ext cx="2881413" cy="50533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sz="2400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Сроки по проекту?</a:t>
              </a:r>
              <a:endPara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21" name="Text Box 11"/>
            <p:cNvSpPr txBox="1">
              <a:spLocks noChangeArrowheads="1"/>
            </p:cNvSpPr>
            <p:nvPr/>
          </p:nvSpPr>
          <p:spPr bwMode="auto">
            <a:xfrm>
              <a:off x="2124414" y="4942677"/>
              <a:ext cx="2447997" cy="50533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sz="2400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НИР и ОКР?</a:t>
              </a:r>
              <a:endPara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22" name="Text Box 12"/>
            <p:cNvSpPr txBox="1">
              <a:spLocks noChangeArrowheads="1"/>
            </p:cNvSpPr>
            <p:nvPr/>
          </p:nvSpPr>
          <p:spPr bwMode="auto">
            <a:xfrm>
              <a:off x="6156253" y="4581246"/>
              <a:ext cx="2447997" cy="121279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ru-RU" sz="2400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Варианты финансирования?</a:t>
              </a:r>
              <a:r>
                <a:rPr lang="en-US" sz="2000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eaLnBrk="1" hangingPunct="1">
                <a:defRPr/>
              </a:pPr>
              <a:endPara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23" name="Text Box 13"/>
            <p:cNvSpPr txBox="1">
              <a:spLocks noChangeArrowheads="1"/>
            </p:cNvSpPr>
            <p:nvPr/>
          </p:nvSpPr>
          <p:spPr bwMode="auto">
            <a:xfrm>
              <a:off x="2030776" y="1401348"/>
              <a:ext cx="2541635" cy="90959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ru-RU" sz="2400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Техническая суть проекта?</a:t>
              </a:r>
              <a:r>
                <a:rPr lang="ru-RU" sz="2400" i="1" dirty="0"/>
                <a:t> </a:t>
              </a:r>
              <a:endParaRPr lang="ru-RU" sz="2400" i="1" dirty="0" smtClean="0"/>
            </a:p>
          </p:txBody>
        </p:sp>
        <p:sp>
          <p:nvSpPr>
            <p:cNvPr id="13324" name="Text Box 2"/>
            <p:cNvSpPr txBox="1">
              <a:spLocks noChangeArrowheads="1"/>
            </p:cNvSpPr>
            <p:nvPr/>
          </p:nvSpPr>
          <p:spPr bwMode="auto">
            <a:xfrm>
              <a:off x="2484258" y="2852286"/>
              <a:ext cx="733061" cy="171853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ru-RU" sz="9600" dirty="0" smtClean="0">
                  <a:solidFill>
                    <a:schemeClr val="tx2">
                      <a:lumMod val="75000"/>
                    </a:schemeClr>
                  </a:solidFill>
                </a:rPr>
                <a:t>?</a:t>
              </a:r>
            </a:p>
          </p:txBody>
        </p:sp>
        <p:sp>
          <p:nvSpPr>
            <p:cNvPr id="13325" name="Text Box 3"/>
            <p:cNvSpPr txBox="1">
              <a:spLocks noChangeArrowheads="1"/>
            </p:cNvSpPr>
            <p:nvPr/>
          </p:nvSpPr>
          <p:spPr bwMode="auto">
            <a:xfrm>
              <a:off x="4643311" y="836613"/>
              <a:ext cx="733061" cy="171853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ru-RU" sz="9600" dirty="0" smtClean="0">
                  <a:solidFill>
                    <a:schemeClr val="tx2">
                      <a:lumMod val="75000"/>
                    </a:schemeClr>
                  </a:solidFill>
                </a:rPr>
                <a:t>?</a:t>
              </a:r>
            </a:p>
          </p:txBody>
        </p:sp>
        <p:sp>
          <p:nvSpPr>
            <p:cNvPr id="13326" name="Text Box 4"/>
            <p:cNvSpPr txBox="1">
              <a:spLocks noChangeArrowheads="1"/>
            </p:cNvSpPr>
            <p:nvPr/>
          </p:nvSpPr>
          <p:spPr bwMode="auto">
            <a:xfrm>
              <a:off x="7020409" y="2781042"/>
              <a:ext cx="731724" cy="171853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ru-RU" sz="9600" dirty="0" smtClean="0">
                  <a:solidFill>
                    <a:schemeClr val="tx2">
                      <a:lumMod val="75000"/>
                    </a:schemeClr>
                  </a:solidFill>
                </a:rPr>
                <a:t>?</a:t>
              </a:r>
            </a:p>
          </p:txBody>
        </p:sp>
      </p:grp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073525" y="3933056"/>
            <a:ext cx="862013" cy="155575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z="9600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13318" name="TextBox 2"/>
          <p:cNvSpPr txBox="1">
            <a:spLocks noChangeArrowheads="1"/>
          </p:cNvSpPr>
          <p:nvPr/>
        </p:nvSpPr>
        <p:spPr bwMode="auto">
          <a:xfrm>
            <a:off x="323850" y="333375"/>
            <a:ext cx="8064500" cy="1066800"/>
          </a:xfrm>
          <a:prstGeom prst="rect">
            <a:avLst/>
          </a:prstGeom>
        </p:spPr>
        <p:txBody>
          <a:bodyPr anchor="ctr">
            <a:normAutofit fontScale="97500" lnSpcReduction="10000"/>
          </a:bodyPr>
          <a:lstStyle>
            <a:defPPr>
              <a:defRPr lang="ru-RU"/>
            </a:defPPr>
            <a:lvl1pPr algn="ctr">
              <a:defRPr sz="3600">
                <a:solidFill>
                  <a:srgbClr val="FFFFFF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Ответы на вопросы</a:t>
            </a:r>
            <a:r>
              <a:rPr lang="ru-RU" dirty="0" smtClean="0"/>
              <a:t>, </a:t>
            </a:r>
          </a:p>
          <a:p>
            <a:pPr>
              <a:defRPr/>
            </a:pPr>
            <a:r>
              <a:rPr lang="ru-RU" dirty="0" smtClean="0"/>
              <a:t>которые может решать выпускник ФИТ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82948" y="5506157"/>
            <a:ext cx="82431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«способность анализировать проект (инновацию) как объект управления (ПК-6)»</a:t>
            </a:r>
          </a:p>
        </p:txBody>
      </p:sp>
    </p:spTree>
    <p:extLst>
      <p:ext uri="{BB962C8B-B14F-4D97-AF65-F5344CB8AC3E}">
        <p14:creationId xmlns:p14="http://schemas.microsoft.com/office/powerpoint/2010/main" val="3094183668"/>
      </p:ext>
    </p:extLst>
  </p:cSld>
  <p:clrMapOvr>
    <a:masterClrMapping/>
  </p:clrMapOvr>
  <p:transition spd="slow" advClick="0" advTm="15000"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813995"/>
          </a:xfrm>
        </p:spPr>
        <p:txBody>
          <a:bodyPr>
            <a:normAutofit/>
          </a:bodyPr>
          <a:lstStyle/>
          <a:p>
            <a:pPr indent="342900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Выбор проекта</a:t>
            </a:r>
          </a:p>
          <a:p>
            <a:pPr indent="342900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Представление технической части</a:t>
            </a:r>
          </a:p>
          <a:p>
            <a:pPr indent="342900"/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Классификация проекта и инновации</a:t>
            </a:r>
          </a:p>
          <a:p>
            <a:pPr indent="342900"/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Стадия жизненного цикла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проекта</a:t>
            </a:r>
          </a:p>
          <a:p>
            <a:pPr indent="342900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Всесторонний анализ</a:t>
            </a:r>
          </a:p>
          <a:p>
            <a:pPr indent="342900"/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Модель развития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проекта</a:t>
            </a:r>
          </a:p>
          <a:p>
            <a:pPr indent="342900"/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Финансирование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32789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99392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ресурсы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40060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Групповая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работа: классифицирование, экспертиза проекта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Индивидуальная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по теме НИР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Представление проекта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Проекты выполняемые на кафедре, факультете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Мультимедийная аудитория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Руководители проектов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03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оценка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Оценка сделанной работы в проекте самим студентом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Оценка представления проекта однокурсниками и преподавателем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Полезность сделанной работы руководителями проекта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25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Эффективность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268760"/>
            <a:ext cx="8229600" cy="5174035"/>
          </a:xfrm>
        </p:spPr>
        <p:txBody>
          <a:bodyPr>
            <a:norm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пособность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анализировать проект (инновацию) как объект управления (ПК-6)»</a:t>
            </a: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Материал для выступления на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конференции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Ориентация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студента на высокое качество выполнения работ по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проекту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Аргументированная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мотивация на конечный результат работ по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проекту</a:t>
            </a: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Продолжить работу над проектом и после окончания вуза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29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805</Words>
  <Application>Microsoft Office PowerPoint</Application>
  <PresentationFormat>Экран (4:3)</PresentationFormat>
  <Paragraphs>99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Ст. преподаватель О.В. Вусович</vt:lpstr>
      <vt:lpstr>Презентация PowerPoint</vt:lpstr>
      <vt:lpstr>Педагогическая технология</vt:lpstr>
      <vt:lpstr>Проблема, цель, задачи</vt:lpstr>
      <vt:lpstr>Презентация PowerPoint</vt:lpstr>
      <vt:lpstr>Содержание </vt:lpstr>
      <vt:lpstr>Методы, ресурсы</vt:lpstr>
      <vt:lpstr>Результат, оценка</vt:lpstr>
      <vt:lpstr>Эффективность</vt:lpstr>
      <vt:lpstr>27.03.05 (222000.62) Инноватика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dgim</dc:creator>
  <cp:lastModifiedBy>dgim</cp:lastModifiedBy>
  <cp:revision>18</cp:revision>
  <cp:lastPrinted>2015-12-14T04:36:00Z</cp:lastPrinted>
  <dcterms:created xsi:type="dcterms:W3CDTF">2015-12-12T09:55:30Z</dcterms:created>
  <dcterms:modified xsi:type="dcterms:W3CDTF">2015-12-14T05:43:12Z</dcterms:modified>
</cp:coreProperties>
</file>